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41" r:id="rId2"/>
  </p:sldMasterIdLst>
  <p:notesMasterIdLst>
    <p:notesMasterId r:id="rId2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6600"/>
    <a:srgbClr val="9900CC"/>
    <a:srgbClr val="FFFF99"/>
    <a:srgbClr val="B6DF89"/>
    <a:srgbClr val="66FF99"/>
    <a:srgbClr val="CCCCFF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95586" autoAdjust="0"/>
  </p:normalViewPr>
  <p:slideViewPr>
    <p:cSldViewPr>
      <p:cViewPr>
        <p:scale>
          <a:sx n="75" d="100"/>
          <a:sy n="75" d="100"/>
        </p:scale>
        <p:origin x="-74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84D4D83-41A3-4408-AD05-E8F2F8801C4F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E1F5F3-6E88-4F82-BBAB-49FAE42332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A5E3EBC-CDC9-451A-B0EE-96C8862363FE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C6B2725-12E3-40A5-9208-34F8A0D3B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4B28DE8-E7D5-4D4A-AEA8-1AC8D7650993}" type="datetimeFigureOut">
              <a:rPr lang="en-US"/>
              <a:pPr>
                <a:defRPr/>
              </a:pPr>
              <a:t>4/27/2012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98245E5-4AAA-4288-830E-2EBB35928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F0DD0EC-6F5E-4DDF-BC23-D26AF968D38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E8E01E-04B6-40B7-9468-1F0C8A6EE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32859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32859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4040188" cy="504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82453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504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82453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003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003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Информационный центр «МЦФЭР Ресурсы образования»</a:t>
            </a:r>
          </a:p>
        </p:txBody>
      </p:sp>
      <p:pic>
        <p:nvPicPr>
          <p:cNvPr id="1028" name="Picture 6" descr="C:\Documents and Settings\AArcishevskaia.HQ\Мои документы\Наша реклама\#ЛОГОТИПЫ и ОБЛОЖКИ\Лого МЦФЭР Ресурсы образования\logo_mcfr_resuri_obraz_white copy.jpg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004594"/>
              </a:clrFrom>
              <a:clrTo>
                <a:srgbClr val="00459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7625" y="6357938"/>
            <a:ext cx="1476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9" descr="C:\Documents and Settings\AArcishevskaia.HQ\Рабочий стол\111.jpg"/>
          <p:cNvPicPr>
            <a:picLocks noChangeAspect="1" noChangeArrowheads="1"/>
          </p:cNvPicPr>
          <p:nvPr userDrawn="1"/>
        </p:nvPicPr>
        <p:blipFill>
          <a:blip r:embed="rId15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844824"/>
            <a:ext cx="9144000" cy="313966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003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003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Информационный центр «МЦФЭР Ресурсы образования»</a:t>
            </a:r>
          </a:p>
        </p:txBody>
      </p:sp>
      <p:pic>
        <p:nvPicPr>
          <p:cNvPr id="2052" name="Picture 6" descr="C:\Documents and Settings\AArcishevskaia.HQ\Мои документы\Наша реклама\#ЛОГОТИПЫ и ОБЛОЖКИ\Лого МЦФЭР Ресурсы образования\logo_mcfr_resuri_obraz_white copy.jpg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004594"/>
              </a:clrFrom>
              <a:clrTo>
                <a:srgbClr val="00459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7625" y="6357938"/>
            <a:ext cx="1476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9" descr="C:\Documents and Settings\AArcishevskaia.HQ\Рабочий стол\111.jpg"/>
          <p:cNvPicPr>
            <a:picLocks noChangeAspect="1" noChangeArrowheads="1"/>
          </p:cNvPicPr>
          <p:nvPr userDrawn="1"/>
        </p:nvPicPr>
        <p:blipFill>
          <a:blip r:embed="rId17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484784"/>
            <a:ext cx="9144000" cy="313966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7" r:id="rId13"/>
    <p:sldLayoutId id="2147483878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95288" y="908050"/>
            <a:ext cx="8348662" cy="30972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Организация и планирование образовательного процесса</a:t>
            </a:r>
            <a:r>
              <a:rPr lang="en-US" sz="4000" b="1" smtClean="0">
                <a:solidFill>
                  <a:srgbClr val="002060"/>
                </a:solidFill>
              </a:rPr>
              <a:t/>
            </a:r>
            <a:br>
              <a:rPr lang="en-US" sz="4000" b="1" smtClean="0">
                <a:solidFill>
                  <a:srgbClr val="002060"/>
                </a:solidFill>
              </a:rPr>
            </a:br>
            <a:r>
              <a:rPr lang="ru-RU" sz="4000" b="1" smtClean="0">
                <a:solidFill>
                  <a:srgbClr val="002060"/>
                </a:solidFill>
              </a:rPr>
              <a:t>в соответствии с ФГТ</a:t>
            </a:r>
            <a:r>
              <a:rPr lang="ru-RU" sz="2400" b="1" smtClean="0">
                <a:solidFill>
                  <a:srgbClr val="002060"/>
                </a:solidFill>
              </a:rPr>
              <a:t/>
            </a:r>
            <a:br>
              <a:rPr lang="ru-RU" sz="2400" b="1" smtClean="0">
                <a:solidFill>
                  <a:srgbClr val="002060"/>
                </a:solidFill>
              </a:rPr>
            </a:br>
            <a:r>
              <a:rPr lang="ru-RU" sz="1000" b="1" smtClean="0">
                <a:solidFill>
                  <a:srgbClr val="002060"/>
                </a:solidFill>
              </a:rPr>
              <a:t/>
            </a:r>
            <a:br>
              <a:rPr lang="ru-RU" sz="1000" b="1" smtClean="0">
                <a:solidFill>
                  <a:srgbClr val="002060"/>
                </a:solidFill>
              </a:rPr>
            </a:br>
            <a:r>
              <a:rPr lang="ru-RU" sz="1700" b="1" i="1" smtClean="0">
                <a:solidFill>
                  <a:srgbClr val="002060"/>
                </a:solidFill>
              </a:rPr>
              <a:t>Для конструирования оптимальной модели образовательного процесса в соответствии с ФГТ необходимо вспомнить, какие основные образовательные модели существуют  в ДОУ в настоящее время</a:t>
            </a:r>
            <a:r>
              <a:rPr lang="ru-RU" sz="2000" b="1" i="1" smtClean="0">
                <a:solidFill>
                  <a:srgbClr val="002060"/>
                </a:solidFill>
              </a:rPr>
              <a:t> </a:t>
            </a:r>
            <a:r>
              <a:rPr lang="ru-RU" sz="2400" b="1" smtClean="0">
                <a:solidFill>
                  <a:srgbClr val="002060"/>
                </a:solidFill>
              </a:rPr>
              <a:t/>
            </a:r>
            <a:br>
              <a:rPr lang="ru-RU" sz="2400" b="1" smtClean="0">
                <a:solidFill>
                  <a:srgbClr val="002060"/>
                </a:solidFill>
              </a:rPr>
            </a:br>
            <a:r>
              <a:rPr lang="ru-RU" sz="2400" b="1" smtClean="0">
                <a:solidFill>
                  <a:srgbClr val="002060"/>
                </a:solidFill>
              </a:rPr>
              <a:t/>
            </a:r>
            <a:br>
              <a:rPr lang="ru-RU" sz="2400" b="1" smtClean="0">
                <a:solidFill>
                  <a:srgbClr val="002060"/>
                </a:solidFill>
              </a:rPr>
            </a:br>
            <a:endParaRPr lang="ru-RU" sz="2400" b="1" smtClean="0">
              <a:solidFill>
                <a:srgbClr val="002060"/>
              </a:solidFill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4365625"/>
            <a:ext cx="8064500" cy="1366838"/>
          </a:xfrm>
        </p:spPr>
        <p:txBody>
          <a:bodyPr/>
          <a:lstStyle/>
          <a:p>
            <a:pPr marL="990600" indent="-990600" algn="l" eaLnBrk="1" hangingPunct="1">
              <a:defRPr/>
            </a:pPr>
            <a:r>
              <a:rPr lang="ru-RU" sz="2000" dirty="0" smtClean="0"/>
              <a:t>Лектор: </a:t>
            </a:r>
            <a:r>
              <a:rPr lang="ru-RU" sz="700" dirty="0" smtClean="0"/>
              <a:t> </a:t>
            </a:r>
            <a:r>
              <a:rPr lang="ru-RU" sz="2000" b="1" dirty="0" smtClean="0"/>
              <a:t>БЕЛАЯ КСЕНИЯ ЮРЬЕВНА</a:t>
            </a:r>
            <a:r>
              <a:rPr lang="ru-RU" sz="2000" dirty="0" smtClean="0"/>
              <a:t>, профессор кафедры педагогики и методики дошкольного образования Московского института открытого образования, заслуженный учитель РФ</a:t>
            </a:r>
          </a:p>
          <a:p>
            <a:pPr algn="l" eaLnBrk="1" hangingPunct="1">
              <a:defRPr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smtClean="0"/>
              <a:t>Возможные темообразующие  факторы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8964613" cy="504031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1800" b="1" dirty="0" smtClean="0"/>
              <a:t>	Первый фактор </a:t>
            </a:r>
            <a:r>
              <a:rPr lang="ru-RU" sz="1800" dirty="0" smtClean="0"/>
              <a:t>— реальные события, происходящие в окружающем мире и вызывающие интерес детей (яркие природные явления и общественные события, праздники.)	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b="1" dirty="0" smtClean="0"/>
              <a:t>	Второй фактор </a:t>
            </a:r>
            <a:r>
              <a:rPr lang="ru-RU" sz="1800" dirty="0" smtClean="0"/>
              <a:t>— воображаемые события, описываемые в художественном произведении, которое воспитатель читает детям. Это  мощный </a:t>
            </a:r>
            <a:r>
              <a:rPr lang="ru-RU" sz="1800" dirty="0" err="1" smtClean="0"/>
              <a:t>темообразующий</a:t>
            </a:r>
            <a:r>
              <a:rPr lang="ru-RU" sz="1800" dirty="0" smtClean="0"/>
              <a:t> фактор, как и реальные события.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b="1" dirty="0" smtClean="0"/>
              <a:t>	Третий фактор </a:t>
            </a:r>
            <a:r>
              <a:rPr lang="ru-RU" sz="1800" dirty="0" smtClean="0"/>
              <a:t>— события, специально «смоделированные» воспитателем (исходя из развивающих задач). Это внесение в группу предметов, ранее неизвестных детям, с необычным эффектом или назначением, вызывающих неподдельный интерес и исследовательскую активность (Что это такое? Что с этим делать? Как это действует?).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b="1" dirty="0" smtClean="0"/>
              <a:t>	Четвертый фактор </a:t>
            </a:r>
            <a:r>
              <a:rPr lang="ru-RU" sz="1800" dirty="0" smtClean="0"/>
              <a:t>— события, происходящие в жизни возрастной группы, «заражающие» детей и приводящие к удерживающимся какое-то время интересам, корни которых лежат, как правило, в средствах массовой коммуникации и игрушечной индустрии (например увлечение динозаврами,  и т. п.)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dirty="0" smtClean="0"/>
              <a:t>	</a:t>
            </a:r>
            <a:r>
              <a:rPr lang="ru-RU" sz="1800" i="1" dirty="0" smtClean="0"/>
              <a:t>Все  эти факторы, могут использоваться воспитателем для гибкого проектирования целостного образовательного процесса</a:t>
            </a:r>
            <a:r>
              <a:rPr lang="ru-RU" sz="1800" dirty="0" smtClean="0"/>
              <a:t>.</a:t>
            </a:r>
          </a:p>
          <a:p>
            <a:pPr>
              <a:defRPr/>
            </a:pPr>
            <a:endParaRPr lang="ru-RU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Общий объем образовательной нагрузки</a:t>
            </a:r>
            <a:r>
              <a:rPr lang="ru-RU" sz="2000" b="1" smtClean="0"/>
              <a:t> </a:t>
            </a:r>
            <a:br>
              <a:rPr lang="ru-RU" sz="2000" b="1" smtClean="0"/>
            </a:br>
            <a:r>
              <a:rPr lang="ru-RU" sz="1800" smtClean="0"/>
              <a:t>(как непосредственно образовательной деятельности, так и образовательной деятельности, осуществляемой в ходе режимных моментов)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79388" y="1125538"/>
            <a:ext cx="871378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000" b="1" dirty="0" smtClean="0"/>
              <a:t>Определяется дошкольным образовательным учреждением самостоятельно с учетом: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действующих санитарно-эпидемиологических правил и нормативов (</a:t>
            </a:r>
            <a:r>
              <a:rPr lang="ru-RU" sz="2000" b="1" dirty="0" err="1" smtClean="0"/>
              <a:t>СанПиН</a:t>
            </a:r>
            <a:r>
              <a:rPr lang="ru-RU" sz="2000" b="1" dirty="0" smtClean="0"/>
              <a:t>);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федеральных государственных требований в сфере дошкольного образования;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типа и вида учреждения, реализующего основную общеобразовательную программу дошкольного образования, наличия приоритетных направлений образовательной деятельности;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рекомендаций примерной основной общеобразовательной программы дошкольного образования;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специфики условий (климатических, демографических, национально-культурных и др.) осуществления образовательного процесса.</a:t>
            </a:r>
          </a:p>
          <a:p>
            <a:pPr eaLnBrk="1" hangingPunct="1">
              <a:defRPr/>
            </a:pPr>
            <a:endParaRPr lang="ru-RU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Непосредственно образовательная деятельность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23850" y="1484313"/>
            <a:ext cx="8229600" cy="4176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/>
              <a:t>	</a:t>
            </a:r>
            <a:r>
              <a:rPr lang="ru-RU" sz="2000" b="1" dirty="0" smtClean="0"/>
              <a:t>Реализуется через организацию различных видов детской деятельности или их интеграцию с использованием разнообразных форм и методов работы, выбор которых осуществляется педагогами самостоятельно в зависимости от контингента детей, уровня освоения Программы и решения конкретных образовательных задач.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dirty="0" smtClean="0"/>
              <a:t>    В соответствии с возрастом детей, наличием приоритетных направлений образовательной деятельности и спецификой осуществления образовательного процесса рекомендуется учитывать следующие параметры:</a:t>
            </a:r>
            <a:endParaRPr lang="ru-RU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Непосредственно образовательная деятельность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общий объем непосредственной образовательной деятельности в неделю;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продолжительность периодов непрерывной непосредственно образовательной деятельности;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количество периодов непрерывной непосредственно образовательной деятельности в течение дня;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распределение периодов непрерывной непосредственно образовательной деятельности в течение дня (в первую и во вторую половину);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перерывы между периодами непрерывной непосредственно образовательной деятельности;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основные виды деятельности детей в конкретные периоды непрерывной непосредственно образовательной деятельности в течение дня, недели и  их чередование;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образовательные области, задачи которых решаются в каждый из конкретных периодов непрерывной непосредственно образовательной деятельности;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1800" b="1" dirty="0" smtClean="0"/>
              <a:t>формы работы, в которых осуществляется непосредственно образовательная деятельность.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1075"/>
          </a:xfrm>
          <a:prstGeom prst="rect">
            <a:avLst/>
          </a:prstGeom>
        </p:spPr>
        <p:txBody>
          <a:bodyPr anchor="ctr"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Формы непосредственно образовательной деятельности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50825" y="1196975"/>
          <a:ext cx="864096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809"/>
                <a:gridCol w="5999151"/>
              </a:tblGrid>
              <a:tr h="7185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Детская деятельность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Примеры форм работы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13344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Двигательная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Подвижные игры с правилами,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подвижные дидактические игры,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игровые упражнения,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соревнования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71854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Игровая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Сюжетные игры,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игры с правилами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102649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Продуктивная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Мастерская по изготовлению продуктов детского творчества,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проектов 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102649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Чтение художественной литературы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Чтение,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обсуждение,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разучивание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ru-RU" sz="2400" b="1" smtClean="0">
                <a:solidFill>
                  <a:schemeClr val="bg1"/>
                </a:solidFill>
              </a:rPr>
              <a:t>Формы непосредственно образовательной деятельности</a:t>
            </a:r>
            <a:endParaRPr lang="ru-RU" sz="24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23850" y="1268413"/>
          <a:ext cx="8568952" cy="4909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616624"/>
              </a:tblGrid>
              <a:tr h="63579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Детская деятельность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Примеры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форм работы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22943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Познавательно-исследовательская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Наблюдение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Экскурсия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Решение проблемных ситуаций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Экспериментирование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Коллекционирование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Моделирование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Реализация проекта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Игры (сюжетные, с правилами)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67833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Коммуникативная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Беседа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Ситуативный разговор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Речевая ситуация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Составление и отгадывание загадок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Игры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(сюжетные, с правилами)</a:t>
                      </a:r>
                      <a:endParaRPr lang="ru-RU" sz="20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ru-RU" sz="3000" b="1" smtClean="0">
                <a:solidFill>
                  <a:schemeClr val="bg1"/>
                </a:solidFill>
              </a:rPr>
              <a:t>Режим дня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125538"/>
            <a:ext cx="8497888" cy="4824412"/>
          </a:xfrm>
          <a:prstGeom prst="rect">
            <a:avLst/>
          </a:prstGeo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Устанавливается дошкольным образовательным учреждением самостоятельно с учетом: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времени пребывания детей в группе;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действующих санитарно-эпидемиологических правил и нормативов (</a:t>
            </a:r>
            <a:r>
              <a:rPr lang="ru-RU" sz="2000" b="1" dirty="0" err="1" smtClean="0">
                <a:solidFill>
                  <a:srgbClr val="002060"/>
                </a:solidFill>
              </a:rPr>
              <a:t>СанПиН</a:t>
            </a:r>
            <a:r>
              <a:rPr lang="ru-RU" sz="2000" b="1" dirty="0" smtClean="0">
                <a:solidFill>
                  <a:srgbClr val="002060"/>
                </a:solidFill>
              </a:rPr>
              <a:t>);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федеральных государственных требований в сфере дошкольного образования;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рекомендаций примерной основной общеобразовательной программы дошкольного образования;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специфики условий (климатических, демографических, национально-культурных и др.) осуществления образовательного процесса;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времени года и др.</a:t>
            </a:r>
            <a:endParaRPr lang="ru-RU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smtClean="0">
                <a:solidFill>
                  <a:schemeClr val="bg1"/>
                </a:solidFill>
              </a:rPr>
              <a:t>Варианты планирования работы воспитателя </a:t>
            </a:r>
            <a:r>
              <a:rPr lang="ru-RU" sz="2400" smtClean="0">
                <a:solidFill>
                  <a:schemeClr val="bg1"/>
                </a:solidFill>
              </a:rPr>
              <a:t>План работы на месяц. Автор - Н.А. Короткова</a:t>
            </a:r>
          </a:p>
        </p:txBody>
      </p:sp>
      <p:graphicFrame>
        <p:nvGraphicFramePr>
          <p:cNvPr id="56543" name="Group 223"/>
          <p:cNvGraphicFramePr>
            <a:graphicFrameLocks noGrp="1"/>
          </p:cNvGraphicFramePr>
          <p:nvPr>
            <p:ph type="tbl" idx="1"/>
          </p:nvPr>
        </p:nvGraphicFramePr>
        <p:xfrm>
          <a:off x="0" y="981075"/>
          <a:ext cx="9144000" cy="540404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971600"/>
                <a:gridCol w="1274282"/>
                <a:gridCol w="1966078"/>
                <a:gridCol w="1728192"/>
                <a:gridCol w="1603516"/>
                <a:gridCol w="1600332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Неделя месяца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События в окружаю-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щем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Познавательно-исследователь-ская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деятельность (Что это такое? Как? Почему?)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Предметный материал («смоделирован-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ные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» события)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Продуктивная деятельность (Не сделать ли нам?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Как это сделать?)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Художествен-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ные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тексты (воображаемые события)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1368152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Детские увлечения: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 anchor="ctr" anchorCtr="0"/>
          <a:lstStyle/>
          <a:p>
            <a:pPr>
              <a:defRPr/>
            </a:pPr>
            <a:r>
              <a:rPr lang="ru-RU" sz="2400" b="1" dirty="0" smtClean="0">
                <a:solidFill>
                  <a:schemeClr val="accent3"/>
                </a:solidFill>
              </a:rPr>
              <a:t>Варианты планирования работы воспитателя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dirty="0" smtClean="0">
                <a:solidFill>
                  <a:schemeClr val="accent3"/>
                </a:solidFill>
              </a:rPr>
              <a:t>ГДОУ № 69 г. Санкт-Петербург</a:t>
            </a:r>
          </a:p>
        </p:txBody>
      </p:sp>
      <p:graphicFrame>
        <p:nvGraphicFramePr>
          <p:cNvPr id="47260" name="Group 156"/>
          <p:cNvGraphicFramePr>
            <a:graphicFrameLocks noGrp="1"/>
          </p:cNvGraphicFramePr>
          <p:nvPr>
            <p:ph type="tbl" idx="1"/>
          </p:nvPr>
        </p:nvGraphicFramePr>
        <p:xfrm>
          <a:off x="0" y="981075"/>
          <a:ext cx="9143999" cy="531390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827584"/>
                <a:gridCol w="1152128"/>
                <a:gridCol w="1440160"/>
                <a:gridCol w="1080120"/>
                <a:gridCol w="1152128"/>
                <a:gridCol w="1800200"/>
                <a:gridCol w="1691679"/>
              </a:tblGrid>
              <a:tr h="799914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День недели/дата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Образова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тельные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области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Совместная деятельность взрослого и детей с учетом интеграции образовательных областей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Организация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развивающей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среды для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самостоятельной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деятельности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детей (центры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активности, все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помещения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группы)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Взаимодействие с родителями/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социальными партнерами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(театрами,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спортивными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 художествен-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ными школами,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общеобразова-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тельными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учреждениями)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866575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Непосредственно образовательная деятельность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Образова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тельная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деятель-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ность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режимных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моментах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59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Групповая,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подгрупповая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Индиви-дуальная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33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33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33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33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999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999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999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Примерная форма планирования непосредственно образовательной деятельности (для детей 3-4 лет):</a:t>
            </a:r>
            <a:endParaRPr lang="ru-RU" sz="24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341438"/>
          <a:ext cx="8568951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936104"/>
                <a:gridCol w="2232248"/>
                <a:gridCol w="2304256"/>
                <a:gridCol w="1944215"/>
              </a:tblGrid>
              <a:tr h="9451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Дата (день недели)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Время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Основные виды деятельности детей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Интеграция образовательных областей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Формы работы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36276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Понед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9.00-9.15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Двигательная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ФК, коммуникация, социализация,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безопасность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Игровая беседа с элементами движений,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игровое упражнение, подвижная игра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1228637"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9.25-9.40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Чтение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худ. лит.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Чтение, коммуникация, социализация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Ситуативный разговор с детьми,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чтение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Три модели организации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образовательного процесса</a:t>
            </a:r>
            <a:r>
              <a:rPr lang="en-US" sz="2400" b="1" smtClean="0"/>
              <a:t> </a:t>
            </a:r>
            <a:r>
              <a:rPr lang="ru-RU" sz="2400" b="1" smtClean="0"/>
              <a:t>в ДОУ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8964613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	</a:t>
            </a:r>
            <a:r>
              <a:rPr lang="ru-RU" sz="2500" b="1" dirty="0" smtClean="0"/>
              <a:t>1. Учебная модель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dirty="0" smtClean="0"/>
              <a:t>	</a:t>
            </a:r>
            <a:r>
              <a:rPr lang="ru-RU" sz="2000" dirty="0" smtClean="0"/>
              <a:t>В последние годы она активно используется в ДОУ. Организация образовательного процесса в дошкольном учреждении строится  по принципу разделенных учебных методик, каждая из которых имеют свою логику построения. В этой модели позиция взрослого -  учительская: ему всецело принадлежит инициатива и направление деятельности. Модель рассчитана на заблаговременное жесткое программирование образовательной среды в виде методик. Образовательный процесс осуществляется в дисциплинарной школьно-урочной форме. Предметная среда обслуживает занятие - методику и приобретает вид  “учебных пособий”. Привлекательность  учебной модели для практиков определяется ее высокой технологичностью, доступностью профессионально обученному педагогу. В помощь педагогу издается  множество конспектов – разработок по отдельным методикам, содержание которых не связано между собой.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5"/>
          <p:cNvSpPr>
            <a:spLocks noGrp="1"/>
          </p:cNvSpPr>
          <p:nvPr>
            <p:ph sz="quarter" idx="1"/>
          </p:nvPr>
        </p:nvSpPr>
        <p:spPr bwMode="auto">
          <a:xfrm>
            <a:off x="0" y="2565400"/>
            <a:ext cx="9144000" cy="10080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ru-RU" sz="6000" b="1" smtClean="0">
                <a:solidFill>
                  <a:srgbClr val="00206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793038" cy="14620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/>
              <a:t/>
            </a:r>
            <a:br>
              <a:rPr lang="en-US" sz="2400" b="1" smtClean="0"/>
            </a:br>
            <a:endParaRPr lang="ru-RU" sz="2400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48244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1600" b="1" dirty="0" smtClean="0"/>
              <a:t>	</a:t>
            </a:r>
            <a:r>
              <a:rPr lang="ru-RU" sz="2500" b="1" dirty="0" smtClean="0"/>
              <a:t>2. Комплексно-тематическая  модель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600" dirty="0" smtClean="0"/>
              <a:t>	</a:t>
            </a:r>
            <a:r>
              <a:rPr lang="ru-RU" sz="1900" dirty="0" smtClean="0"/>
              <a:t>В основу организации образовательных содержаний ставится тема, которая выступает как сообщаемое знание и представляется в эмоционально-образной форме. Реализация темы в разных видах детской деятельности (“проживание” ее ребенком) вынуждает взрослого к выбору более свободной позиции, приближая ее к партнерской.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900" dirty="0" smtClean="0"/>
              <a:t>	Организация предметной среды в этой модели становится менее жесткой, включается творчество педагога.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900" dirty="0" smtClean="0"/>
              <a:t>     Набор тем определяет воспитатель и это придает систематичность всему образовательному процессу. Однако в целом образовательный процесс направлен скорее, на расширение представлений ребенка об окружающем мире, чем на его развитие. Эту модель чаще используют учителя - логопеды.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900" dirty="0" smtClean="0"/>
              <a:t>      Модель предъявляет довольно высокие требования к общей культуре и творческому и педагогическому потенциалу воспитателя, так как отбор тем является сложным процессом.                                                                                                                                      </a:t>
            </a:r>
            <a:endParaRPr lang="ru-RU" sz="1900" b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98107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ru-RU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Три модели организации</a:t>
            </a:r>
            <a:r>
              <a:rPr lang="en-US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образовательного процесса</a:t>
            </a:r>
            <a:r>
              <a:rPr lang="en-US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в ДОУ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Три модели организации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образовательного процесса</a:t>
            </a:r>
            <a:r>
              <a:rPr lang="en-US" sz="2400" b="1" smtClean="0"/>
              <a:t> </a:t>
            </a:r>
            <a:r>
              <a:rPr lang="ru-RU" sz="2400" b="1" smtClean="0"/>
              <a:t>в ДОУ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1600" b="1" dirty="0" smtClean="0"/>
              <a:t>	</a:t>
            </a:r>
            <a:r>
              <a:rPr lang="ru-RU" sz="2500" b="1" dirty="0" smtClean="0"/>
              <a:t>3. Предметно-средовая модель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800" dirty="0" smtClean="0"/>
              <a:t>	Содержание образования проецируется непосредственно на предметную среду. Взрослый –  организатор предметных сред, подбирает </a:t>
            </a:r>
            <a:r>
              <a:rPr lang="ru-RU" sz="1800" dirty="0" err="1" smtClean="0"/>
              <a:t>автодидактический</a:t>
            </a:r>
            <a:r>
              <a:rPr lang="ru-RU" sz="1800" dirty="0" smtClean="0"/>
              <a:t>, развивающий материал, провоцирует пробы и фиксирует ошибки ребенка. Классический вариант этой модели – система М. </a:t>
            </a:r>
            <a:r>
              <a:rPr lang="ru-RU" sz="1800" dirty="0" err="1" smtClean="0"/>
              <a:t>Монтессори</a:t>
            </a:r>
            <a:r>
              <a:rPr lang="ru-RU" sz="1800" dirty="0" smtClean="0"/>
              <a:t>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1800" dirty="0" smtClean="0"/>
              <a:t>	Ограничение образовательной среды только предметным материалом и ставка на саморазвитие ребенка в этой модели приводит к утрате систематичности образовательного процесса и резко сужает культурные горизонты дошкольника. При этом, как и учебная, данная модель технологична и не требует творческих усилий от взрослого.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b="1" dirty="0" smtClean="0"/>
              <a:t>	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ru-RU" sz="1800" b="1" dirty="0" smtClean="0"/>
              <a:t>Вывод: </a:t>
            </a:r>
            <a:r>
              <a:rPr lang="ru-RU" sz="1800" dirty="0" smtClean="0"/>
              <a:t>особенности этих моделей–прототипов необходимо иметь в виду при конструировании оптимальной  модели образовательного процесса для детей дошкольного возраста. Возможно использование положительных сторон </a:t>
            </a:r>
            <a:r>
              <a:rPr lang="ru-RU" sz="1800" b="1" dirty="0" smtClean="0"/>
              <a:t>комплексно-тематической и предметно- средовой моделей: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1800" dirty="0" smtClean="0"/>
              <a:t>	ненавязчивая позиция взрослого, разнообразие детской активности, свободный выбор предметного материала. </a:t>
            </a:r>
            <a:endParaRPr lang="ru-RU" sz="1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Наиболее распространенная модель организации образовательного процесса </a:t>
            </a:r>
            <a:br>
              <a:rPr lang="ru-RU" sz="2400" b="1" smtClean="0"/>
            </a:br>
            <a:r>
              <a:rPr lang="ru-RU" sz="2400" b="1" smtClean="0"/>
              <a:t>(до введения  в действие  ФГТ)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defRPr/>
            </a:pPr>
            <a:endParaRPr lang="ru-RU" sz="2000" smtClean="0"/>
          </a:p>
          <a:p>
            <a:pPr eaLnBrk="1" hangingPunct="1">
              <a:defRPr/>
            </a:pPr>
            <a:endParaRPr lang="ru-RU" sz="20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700213"/>
          <a:ext cx="8424936" cy="382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384376"/>
                <a:gridCol w="2808312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Учебный блок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Блок совместной деятельности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взрослого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и детей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Самостоятельная деятельность детей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67223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Основная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форма – занятие (в соответствии с сеткой занятий)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Режимные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моменты, в ходе которых осуществляется решение образовательных задач (утренний прием, прогулка, подготовка ко сну, питание и др.)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Предметно-развивающую и игровую среду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создает педагог (уголки, зоны и др.)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В соответствии с ФГТ предлагается следующая модель организации </a:t>
            </a:r>
            <a:r>
              <a:rPr lang="en-US" sz="2400" b="1" smtClean="0"/>
              <a:t> </a:t>
            </a:r>
            <a:r>
              <a:rPr lang="ru-RU" sz="2400" b="1" smtClean="0"/>
              <a:t>образовательного процесса</a:t>
            </a:r>
          </a:p>
        </p:txBody>
      </p:sp>
      <p:graphicFrame>
        <p:nvGraphicFramePr>
          <p:cNvPr id="8207" name="Group 15"/>
          <p:cNvGraphicFramePr>
            <a:graphicFrameLocks noGrp="1"/>
          </p:cNvGraphicFramePr>
          <p:nvPr>
            <p:ph idx="1"/>
          </p:nvPr>
        </p:nvGraphicFramePr>
        <p:xfrm>
          <a:off x="468313" y="1628775"/>
          <a:ext cx="8136904" cy="3816424"/>
        </p:xfrm>
        <a:graphic>
          <a:graphicData uri="http://schemas.openxmlformats.org/drawingml/2006/table">
            <a:tbl>
              <a:tblPr/>
              <a:tblGrid>
                <a:gridCol w="5328592"/>
                <a:gridCol w="2808312"/>
              </a:tblGrid>
              <a:tr h="11926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Совместная деятельность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взрослого и детей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Самостоятельная деятельность детей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379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Непосредственно образовательная деятельность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     Основные формы: игра, наблюдение, экспериментирование, разговор, решение проблемных ситуаций, проектная деятельность и др.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Решение образовательных задач в ходе режимных моментов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Разнообразная, гибко меняющаяся предметно-развивающая  и игровая среда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smtClean="0"/>
              <a:t>Принципиальные отличия модели организации образовательного процесса в соответствии с ФГТ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от «старой» модели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497888" cy="47529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Исключение учебного блока (но не процесса обучения!);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ru-RU" sz="2000" b="1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Увеличение объема блока совместной деятельности взрослого и детей, в который, входит уже не только образовательная деятельность, осуществляемая в ходе режимных моментов, но и непосредственно образовательная деятельность;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ru-RU" sz="2000" b="1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Изменение содержания понятия “совместная деятельность взрослого и детей” с учетом ее сущностных (а не формальных) признаков;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ru-RU" sz="2000" b="1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ru-RU" sz="2000" b="1" dirty="0" smtClean="0"/>
              <a:t>Изменение объема и содержания понятия “непосредственно образовательная деятельность”.</a:t>
            </a:r>
          </a:p>
          <a:p>
            <a:pPr eaLnBrk="1" hangingPunct="1">
              <a:defRPr/>
            </a:pPr>
            <a:endParaRPr lang="ru-RU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3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smtClean="0"/>
              <a:t>Структура  образовательного процесса</a:t>
            </a:r>
          </a:p>
        </p:txBody>
      </p:sp>
      <p:sp>
        <p:nvSpPr>
          <p:cNvPr id="10243" name="Содержимое 4"/>
          <p:cNvSpPr>
            <a:spLocks noGrp="1"/>
          </p:cNvSpPr>
          <p:nvPr>
            <p:ph idx="1"/>
          </p:nvPr>
        </p:nvSpPr>
        <p:spPr>
          <a:xfrm>
            <a:off x="395288" y="1125538"/>
            <a:ext cx="8569325" cy="5145087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ru-RU" sz="2000" dirty="0" smtClean="0"/>
              <a:t>В образовательном процессе  включено два основных составляющих блока: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совместная партнерская деятельность взрослого с детьми;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ü"/>
              <a:defRPr/>
            </a:pPr>
            <a:r>
              <a:rPr lang="ru-RU" sz="2000" b="1" dirty="0" smtClean="0"/>
              <a:t>свободная самостоятельная деятельность детей.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Такая структура образовательного процесса должна быть принята как каркасная для всего дошкольного возраста (3 – 7 лет) и как единственно возможная для младшего дошкольного возраста (3 – 5 лет).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ru-RU" sz="2000" dirty="0" smtClean="0"/>
              <a:t>Специфика дошкольного образования заключается в том, что обучение является по сути процессом “усвоения” содержания в видах деятельности (Д.Б. </a:t>
            </a:r>
            <a:r>
              <a:rPr lang="ru-RU" sz="2000" dirty="0" err="1" smtClean="0"/>
              <a:t>Эльконин</a:t>
            </a:r>
            <a:r>
              <a:rPr lang="ru-RU" sz="2000" dirty="0" smtClean="0"/>
              <a:t>.)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ru-RU" sz="2000" dirty="0" smtClean="0"/>
              <a:t>Схема развития любого вида деятельности в соответствии с концепцией Л.С. </a:t>
            </a:r>
            <a:r>
              <a:rPr lang="ru-RU" sz="2000" dirty="0" err="1" smtClean="0"/>
              <a:t>Выготского</a:t>
            </a:r>
            <a:r>
              <a:rPr lang="ru-RU" sz="2000" dirty="0" smtClean="0"/>
              <a:t> такова: сначала она осуществляется в совместной деятельности со взрослыми, затем – в совместной деятельности со сверстниками и, наконец, становится самостоятельной деятельностью ребенка.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81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smtClean="0"/>
              <a:t>Основные тезисы организации партнерской деятельности взрослого с детьми </a:t>
            </a:r>
            <a:r>
              <a:rPr lang="ru-RU" sz="2000" b="1" smtClean="0"/>
              <a:t>(</a:t>
            </a:r>
            <a:r>
              <a:rPr lang="ru-RU" sz="1800" b="1" smtClean="0"/>
              <a:t>Н.А. Короткова)</a:t>
            </a:r>
            <a:endParaRPr lang="ru-RU" sz="2400" b="1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1117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1600" dirty="0" smtClean="0"/>
              <a:t>	</a:t>
            </a:r>
            <a:r>
              <a:rPr lang="ru-RU" sz="2000" dirty="0" smtClean="0"/>
              <a:t>1. Включенность воспитателя в деятельность наравне с детьми.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/>
              <a:t>	2. Добровольное присоединение детей к деятельности (без психического и    дисциплинарного принуждения.)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/>
              <a:t>	3. Свободное общение и перемещение детей во время деятельности (при соответствии организации рабочего пространства.)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/>
              <a:t>	4.  Открытый временной конец занятия (каждый работает в своем темпе.)</a:t>
            </a:r>
          </a:p>
          <a:p>
            <a:pPr>
              <a:buFont typeface="Wingdings" pitchFamily="2" charset="2"/>
              <a:buNone/>
              <a:defRPr/>
            </a:pPr>
            <a:endParaRPr lang="ru-RU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/>
              <a:t>	Коснемся еще одного важного момента, к которому должны стремиться сегодня практики:</a:t>
            </a:r>
            <a:endParaRPr lang="ru-RU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/>
              <a:t> 	мы должны заменить привычное для современной дошкольной педагогики разделение </a:t>
            </a:r>
            <a:r>
              <a:rPr lang="ru-RU" sz="2000" b="1" dirty="0" smtClean="0"/>
              <a:t>“игра — учебные занятия”,</a:t>
            </a:r>
            <a:r>
              <a:rPr lang="ru-RU" sz="2000" dirty="0" smtClean="0"/>
              <a:t> приводящее к разрыву целостности образовательного процесса, на более психологичную и соответствующую возрасту структуру: </a:t>
            </a:r>
            <a:r>
              <a:rPr lang="ru-RU" sz="2000" b="1" dirty="0" smtClean="0"/>
              <a:t>игра и родственные ей виды деятельности</a:t>
            </a:r>
            <a:r>
              <a:rPr lang="ru-RU" sz="2000" dirty="0" smtClean="0"/>
              <a:t>.</a:t>
            </a:r>
          </a:p>
          <a:p>
            <a:pPr>
              <a:defRPr/>
            </a:pPr>
            <a:endParaRPr lang="ru-RU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685</Words>
  <Application>Microsoft Office PowerPoint</Application>
  <PresentationFormat>Экран (4:3)</PresentationFormat>
  <Paragraphs>194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Wingdings</vt:lpstr>
      <vt:lpstr>Tahoma</vt:lpstr>
      <vt:lpstr>Times New Roman</vt:lpstr>
      <vt:lpstr>3_Оформление по умолчанию</vt:lpstr>
      <vt:lpstr>4_Оформление по умолчанию</vt:lpstr>
      <vt:lpstr>Организация и планирование образовательного процесса в соответствии с ФГТ  Для конструирования оптимальной модели образовательного процесса в соответствии с ФГТ необходимо вспомнить, какие основные образовательные модели существуют  в ДОУ в настоящее время   </vt:lpstr>
      <vt:lpstr>Три модели организации образовательного процесса в ДОУ</vt:lpstr>
      <vt:lpstr> </vt:lpstr>
      <vt:lpstr>Три модели организации образовательного процесса в ДОУ</vt:lpstr>
      <vt:lpstr>Наиболее распространенная модель организации образовательного процесса  (до введения  в действие  ФГТ)</vt:lpstr>
      <vt:lpstr>В соответствии с ФГТ предлагается следующая модель организации  образовательного процесса</vt:lpstr>
      <vt:lpstr>Принципиальные отличия модели организации образовательного процесса в соответствии с ФГТ от «старой» модели</vt:lpstr>
      <vt:lpstr>Структура  образовательного процесса</vt:lpstr>
      <vt:lpstr>Основные тезисы организации партнерской деятельности взрослого с детьми (Н.А. Короткова)</vt:lpstr>
      <vt:lpstr>Возможные темообразующие  факторы</vt:lpstr>
      <vt:lpstr>Общий объем образовательной нагрузки  (как непосредственно образовательной деятельности, так и образовательной деятельности, осуществляемой в ходе режимных моментов)</vt:lpstr>
      <vt:lpstr>Непосредственно образовательная деятельность</vt:lpstr>
      <vt:lpstr>Непосредственно образовательная деятельность</vt:lpstr>
      <vt:lpstr>Формы непосредственно образовательной деятельности</vt:lpstr>
      <vt:lpstr>Формы непосредственно образовательной деятельности</vt:lpstr>
      <vt:lpstr>Режим дня</vt:lpstr>
      <vt:lpstr>Варианты планирования работы воспитателя План работы на месяц. Автор - Н.А. Короткова</vt:lpstr>
      <vt:lpstr>Варианты планирования работы воспитателя ГДОУ № 69 г. Санкт-Петербург</vt:lpstr>
      <vt:lpstr>Примерная форма планирования непосредственно образовательной деятельности (для детей 3-4 лет):</vt:lpstr>
      <vt:lpstr>Слайд 20</vt:lpstr>
    </vt:vector>
  </TitlesOfParts>
  <Company>MCFR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panyakin</dc:creator>
  <cp:lastModifiedBy>Home</cp:lastModifiedBy>
  <cp:revision>672</cp:revision>
  <dcterms:created xsi:type="dcterms:W3CDTF">2007-01-25T11:55:59Z</dcterms:created>
  <dcterms:modified xsi:type="dcterms:W3CDTF">2012-04-27T17:47:30Z</dcterms:modified>
</cp:coreProperties>
</file>