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65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2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ая соединительная линия 12"/>
          <p:cNvGrpSpPr>
            <a:grpSpLocks/>
          </p:cNvGrpSpPr>
          <p:nvPr/>
        </p:nvGrpSpPr>
        <p:grpSpPr bwMode="auto">
          <a:xfrm>
            <a:off x="506413" y="5340350"/>
            <a:ext cx="8643937" cy="23813"/>
            <a:chOff x="319" y="3364"/>
            <a:chExt cx="5445" cy="15"/>
          </a:xfrm>
        </p:grpSpPr>
        <p:pic>
          <p:nvPicPr>
            <p:cNvPr id="5" name="Прямая соединительная линия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3364"/>
              <a:ext cx="5445" cy="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 noChangeShapeType="1"/>
            </p:cNvSpPr>
            <p:nvPr/>
          </p:nvSpPr>
          <p:spPr bwMode="auto">
            <a:xfrm>
              <a:off x="324" y="337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94AE-4D37-45F1-AAE2-B868FEF0A48E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C8A4-417A-4CB9-AF53-298BA1C5A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E959-590E-469B-93EC-A4409E9C706C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013D-D3A9-45DD-A982-64A543729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E8F8-2CD2-46BD-BDCF-5F85B2D441E7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F1C9-4846-4A0F-9A4E-E5464F5A1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6E5D-95BB-42AA-A1BB-EB338DD8AC8D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5437-77A9-44EC-96E7-7739BD32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ая соединительная линия 12"/>
          <p:cNvGrpSpPr>
            <a:grpSpLocks/>
          </p:cNvGrpSpPr>
          <p:nvPr/>
        </p:nvGrpSpPr>
        <p:grpSpPr bwMode="auto">
          <a:xfrm>
            <a:off x="506413" y="3432175"/>
            <a:ext cx="8643937" cy="23813"/>
            <a:chOff x="319" y="2162"/>
            <a:chExt cx="5445" cy="15"/>
          </a:xfrm>
        </p:grpSpPr>
        <p:pic>
          <p:nvPicPr>
            <p:cNvPr id="5" name="Прямая соединительная линия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" y="2162"/>
              <a:ext cx="5445" cy="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 noChangeShapeType="1"/>
            </p:cNvSpPr>
            <p:nvPr/>
          </p:nvSpPr>
          <p:spPr bwMode="auto">
            <a:xfrm>
              <a:off x="324" y="217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FDF8-4EB8-4EFB-AC51-3DAB42133B4A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10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4184-BB0B-4BA9-B361-95B22B774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58B9-7F56-49AF-8922-02B93AD8BBB5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185D-3F11-4CA3-88BB-E19E23D6D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Прямая соединительная линия 12"/>
          <p:cNvGrpSpPr>
            <a:grpSpLocks/>
          </p:cNvGrpSpPr>
          <p:nvPr/>
        </p:nvGrpSpPr>
        <p:grpSpPr bwMode="auto">
          <a:xfrm>
            <a:off x="506413" y="6010275"/>
            <a:ext cx="8643937" cy="25400"/>
            <a:chOff x="319" y="3786"/>
            <a:chExt cx="5445" cy="16"/>
          </a:xfrm>
        </p:grpSpPr>
        <p:pic>
          <p:nvPicPr>
            <p:cNvPr id="8" name="Прямая соединительная линия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3786"/>
              <a:ext cx="5445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3"/>
            <p:cNvSpPr txBox="1">
              <a:spLocks noChangeArrowheads="1" noChangeShapeType="1"/>
            </p:cNvSpPr>
            <p:nvPr/>
          </p:nvSpPr>
          <p:spPr bwMode="auto">
            <a:xfrm>
              <a:off x="324" y="3792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C76D-B317-4505-90B2-94A00136B55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569D-4904-44F6-8F74-59F12348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9F4C-7E24-44AF-846D-1F1E13166C01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5AD1-E482-471D-B496-7BEECA9FE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2E40-C915-444B-92E5-D2A560A8A810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0BEC-64BA-4659-BE35-E0BF966E8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ая соединительная линия 12"/>
          <p:cNvGrpSpPr>
            <a:grpSpLocks/>
          </p:cNvGrpSpPr>
          <p:nvPr/>
        </p:nvGrpSpPr>
        <p:grpSpPr bwMode="auto">
          <a:xfrm>
            <a:off x="506413" y="5840413"/>
            <a:ext cx="8643937" cy="23812"/>
            <a:chOff x="319" y="3679"/>
            <a:chExt cx="5445" cy="15"/>
          </a:xfrm>
        </p:grpSpPr>
        <p:pic>
          <p:nvPicPr>
            <p:cNvPr id="6" name="Прямая соединительная линия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3679"/>
              <a:ext cx="5445" cy="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 noChangeShapeType="1"/>
            </p:cNvSpPr>
            <p:nvPr/>
          </p:nvSpPr>
          <p:spPr bwMode="auto">
            <a:xfrm>
              <a:off x="324" y="3684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224D-C7BD-45B5-9D6B-7B7CF77137B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249-A9AF-4D36-8867-5D16962CA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8B25-8E93-467B-A5D4-9121D05A0D04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D48D-F70A-487A-8314-8235F35A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DED81-DB7D-4D65-963B-743F79E44517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0B737-3054-4631-92F4-F8418876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037" name="Прямая соединительная линия 11"/>
          <p:cNvGrpSpPr>
            <a:grpSpLocks/>
          </p:cNvGrpSpPr>
          <p:nvPr/>
        </p:nvGrpSpPr>
        <p:grpSpPr bwMode="auto">
          <a:xfrm>
            <a:off x="506413" y="1047750"/>
            <a:ext cx="8643937" cy="25400"/>
            <a:chOff x="319" y="660"/>
            <a:chExt cx="5445" cy="16"/>
          </a:xfrm>
        </p:grpSpPr>
        <p:pic>
          <p:nvPicPr>
            <p:cNvPr id="1038" name="Прямая соединительная линия 11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14"/>
            <p:cNvSpPr txBox="1">
              <a:spLocks noChangeArrowheads="1" noChangeShapeType="1"/>
            </p:cNvSpPr>
            <p:nvPr/>
          </p:nvSpPr>
          <p:spPr bwMode="auto">
            <a:xfrm>
              <a:off x="324" y="666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vasilevskaya@apkpro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F%D1%81%D0%BB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80988"/>
            <a:ext cx="8467725" cy="488156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45125"/>
            <a:ext cx="8458200" cy="10080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Василевская Е.В., </a:t>
            </a:r>
            <a:endParaRPr lang="en-US" b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ФГОУ ДПО АПК и ППРО, г. Москва</a:t>
            </a:r>
          </a:p>
        </p:txBody>
      </p:sp>
      <p:pic>
        <p:nvPicPr>
          <p:cNvPr id="1026" name="Picture 2" descr="C:\Users\Василевская\Desktop\детсад\123192336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3"/>
            <a:ext cx="1785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60325"/>
            <a:ext cx="8699500" cy="1708150"/>
          </a:xfrm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дошкольное образовательное учреждение  </a:t>
            </a:r>
            <a:r>
              <a:rPr lang="ru-RU" smtClean="0"/>
              <a:t>- </a:t>
            </a:r>
            <a:r>
              <a:rPr lang="ru-RU" b="1" smtClean="0"/>
              <a:t>тип образовательного учреждения, реализующее </a:t>
            </a:r>
            <a:r>
              <a:rPr lang="ru-RU" b="1" i="1" smtClean="0">
                <a:solidFill>
                  <a:srgbClr val="002060"/>
                </a:solidFill>
              </a:rPr>
              <a:t>основную общеобразовательную программу </a:t>
            </a:r>
            <a:r>
              <a:rPr lang="ru-RU" b="1" smtClean="0"/>
              <a:t>дошкольного образования</a:t>
            </a:r>
            <a:r>
              <a:rPr lang="ru-RU" smtClean="0"/>
              <a:t>.</a:t>
            </a:r>
          </a:p>
          <a:p>
            <a:r>
              <a:rPr lang="ru-RU" b="1" smtClean="0"/>
              <a:t>Определены</a:t>
            </a:r>
            <a:r>
              <a:rPr lang="ru-RU" smtClean="0"/>
              <a:t> </a:t>
            </a:r>
            <a:r>
              <a:rPr lang="ru-RU" b="1" smtClean="0">
                <a:solidFill>
                  <a:srgbClr val="002060"/>
                </a:solidFill>
              </a:rPr>
              <a:t>8 видов </a:t>
            </a:r>
            <a:r>
              <a:rPr lang="ru-RU" b="1" smtClean="0"/>
              <a:t>ДОУ, из которых новые: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- </a:t>
            </a:r>
            <a:r>
              <a:rPr lang="ru-RU" smtClean="0"/>
              <a:t> детский сад для детей раннего возраста;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- детский сад для детей предшкольного возраста (старшего дошкольного)  возраста.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480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  Показатели специфики деятельности ДОУ  разных видов:</a:t>
            </a:r>
          </a:p>
          <a:p>
            <a:r>
              <a:rPr lang="ru-RU" sz="3000" smtClean="0"/>
              <a:t>уровень реализуемых основных образовательных программ (содержание образования);</a:t>
            </a:r>
          </a:p>
          <a:p>
            <a:r>
              <a:rPr lang="ru-RU" sz="3000" smtClean="0"/>
              <a:t>направленность реализуемых основных образовательных программ (приоритетное осуществление деятельности);</a:t>
            </a:r>
          </a:p>
          <a:p>
            <a:r>
              <a:rPr lang="ru-RU" sz="3000" smtClean="0"/>
              <a:t>структура групп (направленность групп, возраст детей, наполняемость групп);</a:t>
            </a:r>
          </a:p>
          <a:p>
            <a:r>
              <a:rPr lang="ru-RU" sz="3000" smtClean="0"/>
              <a:t>условия реализации образовательных программ (кадровые, материально-технические, медико-социальные и другие).</a:t>
            </a:r>
          </a:p>
          <a:p>
            <a:pPr>
              <a:buFont typeface="Wingdings" pitchFamily="2" charset="2"/>
              <a:buChar char="ü"/>
            </a:pP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408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   </a:t>
            </a:r>
            <a:r>
              <a:rPr lang="ru-RU" sz="3600" b="1" smtClean="0">
                <a:solidFill>
                  <a:srgbClr val="002060"/>
                </a:solidFill>
              </a:rPr>
              <a:t>Новое в Типовом положении:</a:t>
            </a:r>
            <a:r>
              <a:rPr lang="ru-RU" sz="3600" b="1" smtClean="0">
                <a:solidFill>
                  <a:srgbClr val="FF0000"/>
                </a:solidFill>
              </a:rPr>
              <a:t>  четкое установление для групп каждой направленности норм</a:t>
            </a:r>
          </a:p>
          <a:p>
            <a:pPr>
              <a:buFont typeface="Wingdings 2" pitchFamily="18" charset="2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b="1" smtClean="0"/>
              <a:t>общеразвивающей   (п. 32</a:t>
            </a:r>
            <a:r>
              <a:rPr lang="ru-RU" smtClean="0"/>
              <a:t>);</a:t>
            </a:r>
          </a:p>
          <a:p>
            <a:pPr>
              <a:buFontTx/>
              <a:buChar char="-"/>
            </a:pPr>
            <a:r>
              <a:rPr lang="ru-RU" b="1" smtClean="0"/>
              <a:t>компенсирующей      (п. 33);</a:t>
            </a:r>
          </a:p>
          <a:p>
            <a:pPr>
              <a:buFontTx/>
              <a:buChar char="-"/>
            </a:pPr>
            <a:r>
              <a:rPr lang="ru-RU" b="1" smtClean="0"/>
              <a:t>оздоровительной       (п. 34);</a:t>
            </a:r>
          </a:p>
          <a:p>
            <a:pPr>
              <a:buFontTx/>
              <a:buChar char="-"/>
            </a:pPr>
            <a:r>
              <a:rPr lang="ru-RU" b="1" smtClean="0"/>
              <a:t>комбинированной    (п. 35)</a:t>
            </a:r>
          </a:p>
          <a:p>
            <a:pPr>
              <a:buFontTx/>
              <a:buChar char="-"/>
            </a:pP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Условия реализации образовательных программ:</a:t>
            </a:r>
          </a:p>
          <a:p>
            <a:pPr>
              <a:defRPr/>
            </a:pPr>
            <a:r>
              <a:rPr lang="ru-RU" b="1" dirty="0" smtClean="0"/>
              <a:t>Кадровое обеспечение 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Материально-техническое обеспечение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новые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"</a:t>
            </a:r>
            <a:r>
              <a:rPr lang="ru-RU" b="1" dirty="0" smtClean="0">
                <a:solidFill>
                  <a:srgbClr val="002060"/>
                </a:solidFill>
              </a:rPr>
              <a:t>Санитарно-эпидемиологические требования к устройству, содержанию и режиму работы в дошкольных организациях. </a:t>
            </a:r>
            <a:r>
              <a:rPr lang="ru-RU" b="1" dirty="0" err="1" smtClean="0">
                <a:solidFill>
                  <a:srgbClr val="002060"/>
                </a:solidFill>
              </a:rPr>
              <a:t>СанПиН</a:t>
            </a:r>
            <a:r>
              <a:rPr lang="ru-RU" b="1" dirty="0" smtClean="0">
                <a:solidFill>
                  <a:srgbClr val="002060"/>
                </a:solidFill>
              </a:rPr>
              <a:t> 2.4.1.2660-10</a:t>
            </a:r>
            <a:r>
              <a:rPr lang="ru-RU" dirty="0" smtClean="0">
                <a:solidFill>
                  <a:srgbClr val="002060"/>
                </a:solidFill>
              </a:rPr>
              <a:t>"</a:t>
            </a:r>
            <a:r>
              <a:rPr lang="ru-RU" dirty="0" smtClean="0"/>
              <a:t>, утв. постановлением Главного государственного врача РФ от 22.07.2010 № 91; вступили в силу 01.10.2010 г.)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812212" cy="7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023"/>
                <a:gridCol w="3976065"/>
              </a:tblGrid>
              <a:tr h="6408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Главная цель образовательной политики в сфере дошкольного образования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реализация права </a:t>
                      </a: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каждого ребенка на качественное и доступное образование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обеспечивающее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равные стартовые условия 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полноценного физического и психического развития детей, как основы их успешного обучения в школе.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Василевская\Desktop\детсад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60350"/>
            <a:ext cx="38211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58912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Многофункциональная, развивающаяся система общественного дошкольного образования для детей, воспитывающихся в условиях семьи - </a:t>
            </a:r>
            <a:r>
              <a:rPr lang="ru-RU" b="1" smtClean="0">
                <a:solidFill>
                  <a:srgbClr val="002060"/>
                </a:solidFill>
              </a:rPr>
              <a:t>новые формы дошкольного образования: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- консультативные пункты;</a:t>
            </a:r>
          </a:p>
          <a:p>
            <a:pPr>
              <a:buFontTx/>
              <a:buChar char="-"/>
            </a:pPr>
            <a:r>
              <a:rPr lang="ru-RU" smtClean="0"/>
              <a:t>служба ранней помощи;</a:t>
            </a:r>
          </a:p>
          <a:p>
            <a:pPr>
              <a:buFontTx/>
              <a:buChar char="-"/>
            </a:pPr>
            <a:r>
              <a:rPr lang="ru-RU" smtClean="0"/>
              <a:t> центры игровой поддержки ребенка;</a:t>
            </a:r>
          </a:p>
          <a:p>
            <a:pPr>
              <a:buFontTx/>
              <a:buChar char="-"/>
            </a:pPr>
            <a:r>
              <a:rPr lang="ru-RU" smtClean="0"/>
              <a:t> семейный детский сад;</a:t>
            </a:r>
          </a:p>
          <a:p>
            <a:pPr>
              <a:buFontTx/>
              <a:buChar char="-"/>
            </a:pPr>
            <a:r>
              <a:rPr lang="ru-RU" smtClean="0"/>
              <a:t> домашний детский сад </a:t>
            </a: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335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FF0000"/>
                </a:solidFill>
                <a:cs typeface="Aharoni" pitchFamily="2" charset="-79"/>
              </a:rPr>
              <a:t>Проблемы, которые требуют решения:</a:t>
            </a:r>
          </a:p>
          <a:p>
            <a:pPr>
              <a:buFont typeface="Wingdings 2" pitchFamily="18" charset="2"/>
              <a:buNone/>
            </a:pPr>
            <a:r>
              <a:rPr lang="ru-RU" sz="4000" smtClean="0"/>
              <a:t>  - </a:t>
            </a:r>
            <a:r>
              <a:rPr lang="ru-RU" sz="2800" smtClean="0"/>
              <a:t>ежегодно проводить мониторинг потребности населения в услугах дошкольного образования;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создавать новые организационные модели дошкольного образования, особенно актуальны развивающие занятия для детей в возрасте от 1,5 до  3 лет;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доступность дошкольного образования для детей с ограниченными возможностями здоровья;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формирование здоровьесберегающей среды, интеграция профилактических и оздоровительных технологий в воспитательно-образовательный процесс ;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  <a:p>
            <a:pPr>
              <a:buFont typeface="Wingdings 2" pitchFamily="18" charset="2"/>
              <a:buNone/>
            </a:pPr>
            <a:endParaRPr lang="ru-RU" sz="4000" smtClean="0"/>
          </a:p>
          <a:p>
            <a:pPr>
              <a:buFont typeface="Wingdings 2" pitchFamily="18" charset="2"/>
              <a:buNone/>
            </a:pPr>
            <a:endParaRPr lang="ru-RU" sz="4000" smtClean="0"/>
          </a:p>
          <a:p>
            <a:pPr>
              <a:buFont typeface="Wingdings 2" pitchFamily="18" charset="2"/>
              <a:buNone/>
            </a:pPr>
            <a:endParaRPr lang="ru-RU" sz="4000" smtClean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408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- </a:t>
            </a:r>
            <a:r>
              <a:rPr lang="ru-RU" sz="2800" smtClean="0"/>
              <a:t>недостаточно внимания уделяется воспитанию у ребенка осознанного отношения к двигательной активности, интереса и потребности к физическому самосовершенствованию;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произошел разрыв между ДОУ, обеспечивающими  высокое качество дошкольного образования, и имеющими низкий рейтинг у населения;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</a:t>
            </a:r>
            <a:r>
              <a:rPr lang="ru-RU" sz="2800" smtClean="0">
                <a:solidFill>
                  <a:srgbClr val="FF0000"/>
                </a:solidFill>
              </a:rPr>
              <a:t>важно!</a:t>
            </a:r>
            <a:r>
              <a:rPr lang="ru-RU" sz="2800" smtClean="0"/>
              <a:t> Самодеятельная игра – ведущая деятельность в дошкольном возрасте;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уделять больше внимания развитию речи ребенка, что пока еще мало учитывается в практике работы  ДОУ;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- поддержка детской познавательной инициативы (в ДОУ и в семье)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62642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smtClean="0"/>
              <a:t>разработка системы </a:t>
            </a:r>
            <a:r>
              <a:rPr lang="ru-RU" sz="2800" b="1" smtClean="0">
                <a:solidFill>
                  <a:srgbClr val="FF0000"/>
                </a:solidFill>
              </a:rPr>
              <a:t>сетевого взаимодействия ДОУ</a:t>
            </a:r>
            <a:r>
              <a:rPr lang="ru-RU" sz="2800" smtClean="0"/>
              <a:t>, при котором каждое образовательное учреждение выступает отдельным ресурсом для других образовательных учреждений и для родителей детей дошкольного возраста; </a:t>
            </a:r>
          </a:p>
          <a:p>
            <a:pPr>
              <a:buFontTx/>
              <a:buChar char="-"/>
            </a:pPr>
            <a:r>
              <a:rPr lang="ru-RU" sz="2800" smtClean="0"/>
              <a:t>начато исследование </a:t>
            </a:r>
            <a:r>
              <a:rPr lang="ru-RU" sz="2800" b="1" smtClean="0">
                <a:solidFill>
                  <a:srgbClr val="FF0000"/>
                </a:solidFill>
              </a:rPr>
              <a:t>особенностей развития современных детей</a:t>
            </a:r>
            <a:r>
              <a:rPr lang="ru-RU" sz="2800" smtClean="0"/>
              <a:t>;</a:t>
            </a:r>
          </a:p>
          <a:p>
            <a:pPr>
              <a:buFontTx/>
              <a:buChar char="-"/>
            </a:pPr>
            <a:r>
              <a:rPr lang="ru-RU" sz="2800" b="1" smtClean="0">
                <a:solidFill>
                  <a:srgbClr val="FF0000"/>
                </a:solidFill>
              </a:rPr>
              <a:t>модернизации подготовки кадров </a:t>
            </a:r>
            <a:r>
              <a:rPr lang="ru-RU" sz="2800" smtClean="0"/>
              <a:t>для разного контингента детей в различных условиях воспитания и обучения;</a:t>
            </a:r>
          </a:p>
          <a:p>
            <a:pPr>
              <a:buFontTx/>
              <a:buChar char="-"/>
            </a:pPr>
            <a:r>
              <a:rPr lang="ru-RU" sz="2800" smtClean="0"/>
              <a:t>подбор кадров на </a:t>
            </a:r>
            <a:r>
              <a:rPr lang="ru-RU" sz="2800" b="1" smtClean="0">
                <a:solidFill>
                  <a:srgbClr val="FF0000"/>
                </a:solidFill>
              </a:rPr>
              <a:t>должность руководителя</a:t>
            </a:r>
            <a:r>
              <a:rPr lang="ru-RU" sz="2800" smtClean="0"/>
              <a:t>, так как развитие детского сада во многом определяется социально активной  позицией заведующей, ее мировоззрением и  образовательным уровнем. </a:t>
            </a:r>
          </a:p>
          <a:p>
            <a:pPr>
              <a:buFontTx/>
              <a:buChar char="-"/>
            </a:pPr>
            <a:endParaRPr lang="ru-RU" sz="280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- </a:t>
            </a:r>
            <a:r>
              <a:rPr lang="ru-RU" sz="3600" dirty="0" smtClean="0"/>
              <a:t>изменения форм и методов </a:t>
            </a:r>
            <a:r>
              <a:rPr lang="ru-RU" sz="3600" b="1" dirty="0" smtClean="0">
                <a:solidFill>
                  <a:srgbClr val="FF0000"/>
                </a:solidFill>
              </a:rPr>
              <a:t>взаимодействия ДОУ с семьями воспитанников;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/>
              <a:t>работа детского сада должна стать открытой и доступной  для объективной оценки качества дошкольного образования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Василевская\Desktop\l\sa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933825"/>
            <a:ext cx="45370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77287" cy="58658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 развитых странах раннее и дошкольное детство рассматриваются как особый национальный ресурс: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736725"/>
          <a:ext cx="84296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399"/>
                <a:gridCol w="3623285"/>
              </a:tblGrid>
              <a:tr h="500063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Великобритания, Бельгия, Франция, Италия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 правительство не участвует в финансировании раннего образования;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Австрия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 финансируется государством, местными властями и родителями;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Дания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 финансируется правительством;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Финляндия, Германия, Швеция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 правительством и локальными властями, родителями только на 10% от стоимости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Василевская\Desktop\детсад\social_children_72_p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744663"/>
            <a:ext cx="32861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8" name="Group 12"/>
          <p:cNvGraphicFramePr>
            <a:graphicFrameLocks noGrp="1"/>
          </p:cNvGraphicFramePr>
          <p:nvPr>
            <p:ph idx="1"/>
          </p:nvPr>
        </p:nvGraphicFramePr>
        <p:xfrm>
          <a:off x="304800" y="260350"/>
          <a:ext cx="8686800" cy="7008813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52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pitchFamily="34" charset="0"/>
                          <a:cs typeface="Aharoni" pitchFamily="2" charset="-79"/>
                        </a:rPr>
                        <a:t>Проект ФЦПРО 2011-2015гг.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Последний (предшкольный) год может стать обязательным для посещения ребенком дошкольного образования в различных его формах.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Для поддержки наиболее эффективных моделей будут выделяться субсидии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6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:\Documents\фото\семейные\ноябрь 2008\PB251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127500"/>
            <a:ext cx="45370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103188"/>
            <a:ext cx="8699500" cy="2371725"/>
          </a:xfrm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04800" y="2276475"/>
            <a:ext cx="8686800" cy="4248150"/>
          </a:xfrm>
        </p:spPr>
        <p:txBody>
          <a:bodyPr/>
          <a:lstStyle/>
          <a:p>
            <a:r>
              <a:rPr lang="ru-RU" sz="2800" smtClean="0"/>
              <a:t>устанавливают нормы и положения, обязательные при реализации ООП ДОУ в части</a:t>
            </a:r>
          </a:p>
          <a:p>
            <a:pPr>
              <a:buFontTx/>
              <a:buChar char="-"/>
            </a:pPr>
            <a:r>
              <a:rPr lang="ru-RU" sz="2800" smtClean="0"/>
              <a:t>определения структуры ООП ДОУ (соотношение частей, их объема; обязательной части ООП  и части, формируемой участниками образовательного процесса); </a:t>
            </a:r>
          </a:p>
          <a:p>
            <a:pPr>
              <a:buFontTx/>
              <a:buChar char="-"/>
            </a:pPr>
            <a:r>
              <a:rPr lang="ru-RU" sz="2800" smtClean="0"/>
              <a:t>учитывают особенности реализации ООП ДОУ для детей с ограниченными возможностями здоровья.</a:t>
            </a:r>
          </a:p>
          <a:p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268288"/>
            <a:ext cx="8864600" cy="1487487"/>
          </a:xfrm>
        </p:spPr>
      </p:pic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Разработана примерная основная общеобразовательная программа дошкольного образования «Успех». </a:t>
            </a:r>
            <a:r>
              <a:rPr lang="ru-RU" smtClean="0">
                <a:solidFill>
                  <a:schemeClr val="tx1"/>
                </a:solidFill>
              </a:rPr>
              <a:t>(</a:t>
            </a:r>
            <a:r>
              <a:rPr lang="ru-RU" smtClean="0"/>
              <a:t>Письмо Департамента общего образования Министерства образования и науки РФ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b="1" smtClean="0">
                <a:solidFill>
                  <a:schemeClr val="tx1"/>
                </a:solidFill>
              </a:rPr>
              <a:t>№ 03-13 от 22.07.2010 </a:t>
            </a:r>
            <a:r>
              <a:rPr lang="ru-RU" smtClean="0"/>
              <a:t>«О примерной основной общеобразовательной программе дошкольного образования» )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Программа определяет обязательную часть </a:t>
            </a:r>
            <a:r>
              <a:rPr lang="ru-RU" smtClean="0"/>
              <a:t>основной</a:t>
            </a:r>
            <a:r>
              <a:rPr lang="ru-RU" b="1" smtClean="0"/>
              <a:t> </a:t>
            </a:r>
            <a:r>
              <a:rPr lang="ru-RU" smtClean="0"/>
              <a:t>общеобразовательной программы дошкольного образования детей от 3 до 7 лет,</a:t>
            </a:r>
            <a:r>
              <a:rPr lang="ru-RU" b="1" smtClean="0"/>
              <a:t> </a:t>
            </a:r>
            <a:r>
              <a:rPr lang="ru-RU" smtClean="0"/>
              <a:t>обеспечивающую достижение воспитанниками физической и психологической готовности к</a:t>
            </a:r>
            <a:r>
              <a:rPr lang="ru-RU" b="1" smtClean="0"/>
              <a:t> </a:t>
            </a:r>
            <a:r>
              <a:rPr lang="ru-RU" smtClean="0"/>
              <a:t>школе;</a:t>
            </a:r>
          </a:p>
          <a:p>
            <a:r>
              <a:rPr lang="ru-RU" smtClean="0"/>
              <a:t> является документом, </a:t>
            </a:r>
            <a:r>
              <a:rPr lang="ru-RU" b="1" smtClean="0">
                <a:solidFill>
                  <a:srgbClr val="002060"/>
                </a:solidFill>
              </a:rPr>
              <a:t>на основе</a:t>
            </a:r>
            <a:r>
              <a:rPr lang="ru-RU" smtClean="0"/>
              <a:t> которого </a:t>
            </a:r>
            <a:r>
              <a:rPr lang="ru-RU" b="1" smtClean="0">
                <a:solidFill>
                  <a:srgbClr val="FF0000"/>
                </a:solidFill>
              </a:rPr>
              <a:t>дошкольное образовательное учреждение самостоятельно разрабатывает, утверждает и реализует </a:t>
            </a:r>
            <a:r>
              <a:rPr lang="ru-RU" b="1" smtClean="0"/>
              <a:t>основную общеобразовательную программу дошкольного образования.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450850"/>
            <a:ext cx="8894762" cy="1152525"/>
          </a:xfrm>
        </p:spPr>
      </p:pic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183187"/>
          </a:xfrm>
        </p:spPr>
        <p:txBody>
          <a:bodyPr/>
          <a:lstStyle/>
          <a:p>
            <a:r>
              <a:rPr lang="ru-RU" smtClean="0"/>
              <a:t>требования к соотношению частей основной образовательной программы и их объему: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1)обязательная часть– 80%, часть, формируемая участниками образовательного процесса – 20%;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2) части программы – направления развития детей (социально-личностное, физическое, познавательно-речевое, художественно-эстетическое)  или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6264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10 образовательных областей (Здоровье, Физическая культура, Социализация, Труд, Безопасность, Познание, Коммуникация, Чтение художественной литературы, Художественное творчество, Музыка).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части Программы – разделы: «</a:t>
            </a:r>
            <a:r>
              <a:rPr lang="ru-RU" sz="2400" smtClean="0"/>
              <a:t>Пояснительная записка», «Организация режима пребывания детей в образовательном учреждении», «Содержание психолого-педагогической работы по освоению детьми образовательных областей», «Содержание коррекционной работы», «Планируемые результаты освоения детьми основной общеобразовательной программы дошкольного образования», «Система мониторинга достижения детьми планируемых результатов освоения Программы»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725" y="171450"/>
            <a:ext cx="8785225" cy="1846263"/>
          </a:xfrm>
        </p:spPr>
      </p:pic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79388" y="1844675"/>
            <a:ext cx="8812212" cy="465613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smtClean="0"/>
              <a:t>новый подход к </a:t>
            </a:r>
            <a:r>
              <a:rPr lang="ru-RU" sz="2800" b="1" smtClean="0"/>
              <a:t>организации</a:t>
            </a:r>
            <a:r>
              <a:rPr lang="ru-RU" sz="2800" smtClean="0"/>
              <a:t> педагогического </a:t>
            </a:r>
            <a:r>
              <a:rPr lang="ru-RU" sz="2800" b="1" smtClean="0"/>
              <a:t>процесса</a:t>
            </a:r>
            <a:r>
              <a:rPr lang="ru-RU" sz="2800" smtClean="0"/>
              <a:t>, усиление требований к его </a:t>
            </a:r>
            <a:r>
              <a:rPr lang="ru-RU" sz="2800" b="1" smtClean="0"/>
              <a:t>содержанию</a:t>
            </a:r>
            <a:r>
              <a:rPr lang="ru-RU" sz="2800" smtClean="0"/>
              <a:t>, уровню и </a:t>
            </a:r>
            <a:r>
              <a:rPr lang="ru-RU" sz="2800" b="1" smtClean="0"/>
              <a:t>качеству</a:t>
            </a:r>
            <a:r>
              <a:rPr lang="ru-RU" sz="2800" smtClean="0"/>
              <a:t>, </a:t>
            </a:r>
            <a:r>
              <a:rPr lang="ru-RU" sz="2800" b="1" smtClean="0"/>
              <a:t>ориентацию</a:t>
            </a:r>
            <a:r>
              <a:rPr lang="ru-RU" sz="2800" smtClean="0"/>
              <a:t> воспитательно-образовательной работы </a:t>
            </a:r>
            <a:r>
              <a:rPr lang="ru-RU" sz="2800" b="1" smtClean="0"/>
              <a:t>на «жизненные ситуации» детей</a:t>
            </a:r>
            <a:r>
              <a:rPr lang="ru-RU" sz="280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smtClean="0"/>
              <a:t>обновление стиля и методов работы </a:t>
            </a:r>
            <a:r>
              <a:rPr lang="ru-RU" sz="2800" smtClean="0"/>
              <a:t>педагогического коллектива, отказ от излишней регламентированности педагогического процесса, </a:t>
            </a:r>
            <a:r>
              <a:rPr lang="ru-RU" sz="2800" b="1" smtClean="0"/>
              <a:t>переход к «открытому планированию».</a:t>
            </a:r>
          </a:p>
          <a:p>
            <a:endParaRPr 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812212" cy="6480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1. Компетентностный подход в построении воспитательно-образовательного процесса</a:t>
            </a:r>
            <a:r>
              <a:rPr lang="ru-RU" sz="2800" smtClean="0"/>
              <a:t> формирование таких характеристик личности ребенка как: </a:t>
            </a:r>
          </a:p>
          <a:p>
            <a:r>
              <a:rPr lang="ru-RU" sz="2400" smtClean="0"/>
              <a:t>самостоятельный перенос знаний и умений в новую ситуацию; </a:t>
            </a:r>
          </a:p>
          <a:p>
            <a:r>
              <a:rPr lang="ru-RU" sz="2400" smtClean="0"/>
              <a:t>способность увидеть новые проблемы в знакомых стандартных условиях; </a:t>
            </a:r>
          </a:p>
          <a:p>
            <a:r>
              <a:rPr lang="ru-RU" sz="2400" smtClean="0"/>
              <a:t>умение увидеть и выбрать альтернативные решения; </a:t>
            </a:r>
          </a:p>
          <a:p>
            <a:r>
              <a:rPr lang="ru-RU" sz="2400" smtClean="0"/>
              <a:t>умение определить первоочередные проблемы и найти их правильное решение; </a:t>
            </a:r>
          </a:p>
          <a:p>
            <a:r>
              <a:rPr lang="ru-RU" sz="2400" smtClean="0"/>
              <a:t>умение комбинировать ранее известные способы решения проблемы с целью определения нового, более рационального способа решения; </a:t>
            </a:r>
          </a:p>
          <a:p>
            <a:r>
              <a:rPr lang="ru-RU" sz="2400" smtClean="0"/>
              <a:t>умение создавать оригинальный способ решения при известных других. </a:t>
            </a:r>
          </a:p>
          <a:p>
            <a:pPr>
              <a:buFont typeface="Wingdings" pitchFamily="2" charset="2"/>
              <a:buChar char="ü"/>
            </a:pPr>
            <a:endParaRPr lang="ru-RU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408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2. Важные факторы в современном воспитательно-образовательном процессе:</a:t>
            </a:r>
          </a:p>
          <a:p>
            <a:pPr>
              <a:buFontTx/>
              <a:buChar char="-"/>
            </a:pPr>
            <a:r>
              <a:rPr lang="ru-RU" sz="2400" b="1" smtClean="0"/>
              <a:t>раскрытие и формирование </a:t>
            </a:r>
            <a:r>
              <a:rPr lang="ru-RU" sz="2400" smtClean="0"/>
              <a:t>у воспитанников способностей к самопознанию, самообразованию, самосовершенствованию;</a:t>
            </a:r>
          </a:p>
          <a:p>
            <a:pPr>
              <a:buFontTx/>
              <a:buChar char="-"/>
            </a:pPr>
            <a:r>
              <a:rPr lang="ru-RU" sz="2400" b="1" smtClean="0"/>
              <a:t>создание педагогом условий </a:t>
            </a:r>
            <a:r>
              <a:rPr lang="ru-RU" sz="2400" smtClean="0"/>
              <a:t>для «развертывания» внутреннего, личностного потенциала каждого воспитанника.</a:t>
            </a:r>
          </a:p>
          <a:p>
            <a:pPr>
              <a:buFontTx/>
              <a:buChar char="-"/>
            </a:pPr>
            <a:r>
              <a:rPr lang="ru-RU" sz="2400" b="1" smtClean="0"/>
              <a:t>переосмысление роли педагога</a:t>
            </a:r>
            <a:r>
              <a:rPr lang="ru-RU" sz="2400" smtClean="0"/>
              <a:t>,  который становится в большей степени “</a:t>
            </a:r>
            <a:r>
              <a:rPr lang="ru-RU" sz="2400" b="1" smtClean="0"/>
              <a:t>координатором</a:t>
            </a:r>
            <a:r>
              <a:rPr lang="ru-RU" sz="2400" smtClean="0"/>
              <a:t>” или “</a:t>
            </a:r>
            <a:r>
              <a:rPr lang="ru-RU" sz="2400" b="1" smtClean="0"/>
              <a:t>наставником</a:t>
            </a:r>
            <a:r>
              <a:rPr lang="ru-RU" sz="2400" smtClean="0"/>
              <a:t>”, чем непосредственным источником информации;</a:t>
            </a:r>
          </a:p>
          <a:p>
            <a:pPr>
              <a:buFontTx/>
              <a:buChar char="-"/>
            </a:pPr>
            <a:r>
              <a:rPr lang="ru-RU" sz="2400" smtClean="0"/>
              <a:t>позиция педагога по отношению к детям изменяется и приобретает характер </a:t>
            </a:r>
            <a:r>
              <a:rPr lang="ru-RU" sz="2400" b="1" smtClean="0"/>
              <a:t>сотрудничества</a:t>
            </a:r>
          </a:p>
          <a:p>
            <a:pPr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62642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Составляющие качества дошкольного образования </a:t>
            </a:r>
          </a:p>
          <a:p>
            <a:pPr marL="514350" indent="-514350">
              <a:buFont typeface="Wingdings 2" pitchFamily="18" charset="2"/>
              <a:buAutoNum type="arabicParenR"/>
              <a:defRPr/>
            </a:pPr>
            <a:r>
              <a:rPr lang="ru-RU" sz="2800" b="1" dirty="0" smtClean="0"/>
              <a:t>создание условий </a:t>
            </a:r>
            <a:r>
              <a:rPr lang="ru-RU" sz="2800" dirty="0" smtClean="0"/>
              <a:t>для эффективности воспитательно-образовательного процесса и услуг присмотра и ухода;</a:t>
            </a:r>
          </a:p>
          <a:p>
            <a:pPr marL="514350" indent="-514350">
              <a:buFont typeface="Wingdings 2" pitchFamily="18" charset="2"/>
              <a:buAutoNum type="arabicParenR"/>
              <a:defRPr/>
            </a:pPr>
            <a:r>
              <a:rPr lang="ru-RU" sz="2800" b="1" dirty="0" smtClean="0"/>
              <a:t>модернизация содержания дошкольного образования </a:t>
            </a:r>
            <a:r>
              <a:rPr lang="ru-RU" sz="2800" dirty="0" smtClean="0"/>
              <a:t>в соответствии с современными тенденциями развития образования на федеральном и международном уровне;</a:t>
            </a:r>
          </a:p>
          <a:p>
            <a:pPr marL="514350" indent="-514350">
              <a:buFont typeface="Wingdings 2" pitchFamily="18" charset="2"/>
              <a:buAutoNum type="arabicParenR"/>
              <a:defRPr/>
            </a:pPr>
            <a:r>
              <a:rPr lang="ru-RU" sz="2800" b="1" dirty="0" smtClean="0"/>
              <a:t>активизация творческого и личностного потенциала педагогов </a:t>
            </a:r>
            <a:r>
              <a:rPr lang="ru-RU" sz="2800" dirty="0" smtClean="0"/>
              <a:t>и </a:t>
            </a:r>
            <a:r>
              <a:rPr lang="ru-RU" sz="2800" b="1" dirty="0" smtClean="0"/>
              <a:t>управленческой культуры руководителей </a:t>
            </a:r>
            <a:r>
              <a:rPr lang="ru-RU" sz="2800" dirty="0" smtClean="0"/>
              <a:t>дошкольных образовательных учреждений</a:t>
            </a:r>
          </a:p>
          <a:p>
            <a:pPr marL="514350" indent="-514350">
              <a:buFont typeface="Wingdings 2" pitchFamily="18" charset="2"/>
              <a:buAutoNum type="arabicParenR"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Тенденции мирового образовательного движения в дошкольном образовании: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397000"/>
          <a:ext cx="8640959" cy="52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9"/>
              </a:tblGrid>
              <a:tr h="259031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61003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800" dirty="0" smtClean="0"/>
                        <a:t>идея </a:t>
                      </a:r>
                      <a:r>
                        <a:rPr lang="ru-RU" sz="2800" dirty="0" err="1" smtClean="0"/>
                        <a:t>гуманизации</a:t>
                      </a:r>
                      <a:r>
                        <a:rPr lang="ru-RU" sz="2800" dirty="0" smtClean="0"/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dirty="0" smtClean="0"/>
                        <a:t>развертывание международной системы аккредитации дошкольных образовательных учреждений;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800" dirty="0" smtClean="0"/>
                        <a:t>возрастная ритмика развития личности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Василевская\Desktop\детсад\СП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57313"/>
            <a:ext cx="6813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4.Непрерывное самообразование и саморазвитие педагогов</a:t>
            </a:r>
          </a:p>
          <a:p>
            <a:r>
              <a:rPr lang="ru-RU" sz="2800" smtClean="0"/>
              <a:t>обеспечить понимание каждым педагогом целей, стоящих перед дошкольным образованием в целом;</a:t>
            </a:r>
          </a:p>
          <a:p>
            <a:r>
              <a:rPr lang="ru-RU" sz="2800" smtClean="0"/>
              <a:t>повысить заинтересованность педагогических работников в самосовершенствовании и повышении уровня своего профессионализма через повышение квалификационной категории;</a:t>
            </a:r>
          </a:p>
          <a:p>
            <a:r>
              <a:rPr lang="ru-RU" sz="2800" smtClean="0"/>
              <a:t>при организации и проведении мероприятий, направленных на повышение компетентности педагогов использовать подгрупповые способы организации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61928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5. Сотрудничество и взаимодействие с родителями</a:t>
            </a:r>
          </a:p>
          <a:p>
            <a:r>
              <a:rPr lang="ru-RU" smtClean="0"/>
              <a:t>активно вовлекать родительскую общественность в деятельность учреждения с целью создания единого образовательного пространства.</a:t>
            </a:r>
          </a:p>
          <a:p>
            <a:r>
              <a:rPr lang="ru-RU" smtClean="0"/>
              <a:t>обеспечить понимание родителями (законными представителями) целей, стоящих перед дошкольным образованием.</a:t>
            </a:r>
          </a:p>
          <a:p>
            <a:pPr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Василевская\Desktop\l\36673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868863"/>
            <a:ext cx="38576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04800" y="404813"/>
            <a:ext cx="8686800" cy="59769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«Работать по-старому нельзя, поэтому мы начинаем новое дело, которое принесет пользу детям и позволит нам самим работать творчески, делать открытия, а значит - расти в личностном и профессиональном планах!»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mtClean="0">
              <a:solidFill>
                <a:srgbClr val="002060"/>
              </a:solidFill>
              <a:hlinkClick r:id="rId2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mtClean="0">
              <a:solidFill>
                <a:srgbClr val="002060"/>
              </a:solidFill>
              <a:hlinkClick r:id="rId2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smtClean="0">
                <a:solidFill>
                  <a:srgbClr val="002060"/>
                </a:solidFill>
                <a:hlinkClick r:id="rId2"/>
              </a:rPr>
              <a:t>vasilevskaya@apkpro.ru</a:t>
            </a:r>
            <a:endParaRPr lang="en-US" sz="5400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История дошкольного образования в России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928688"/>
          <a:ext cx="8750175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664"/>
                <a:gridCol w="5459511"/>
              </a:tblGrid>
              <a:tr h="5572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последняя треть XIX века  - первый бесплатный, «народный детский сад» и платный частный детский сад для детей интеллигенции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(1866 г., г. Санкт-Петербург);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общество содействия первоначальному воспитанию детей дошкольного возраста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(1871 г., г. Санкт-Петербург);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«Декларация по дошкольному воспитанию» - начало государственной системы дошкольного образования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(20.11.1917 г.)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Василевская\Desktop\детсад\исто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3349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964488" cy="64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280334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053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-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открыт второй Московский государственный университет, педагогический факультет с дошкольным отделением 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</a:rPr>
                        <a:t>(1918 г.);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первый Всероссийский съезд по дошкольному воспитанию - государственная система подготовки педагогов дошкольного образования 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</a:rPr>
                        <a:t>(1919 г., г. Москва);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3 типа дошкольных учреждений в СССР — детские дома для детей-сирот, детские очаги, детские сады 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</a:rPr>
                        <a:t>(20-е годы </a:t>
                      </a:r>
                      <a:r>
                        <a:rPr lang="en-US" sz="2200" b="1" dirty="0" smtClean="0">
                          <a:solidFill>
                            <a:srgbClr val="7030A0"/>
                          </a:solidFill>
                        </a:rPr>
                        <a:t>XX 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</a:rPr>
                        <a:t>в.);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вопрос об установлении единства в работе всех дошкольных учреждений </a:t>
                      </a:r>
                      <a:r>
                        <a:rPr lang="ru-RU" sz="2200" b="1" dirty="0" smtClean="0">
                          <a:solidFill>
                            <a:srgbClr val="7030A0"/>
                          </a:solidFill>
                        </a:rPr>
                        <a:t>(1927-1928 гг.)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Василевская\Desktop\детсад\истори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489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выходит ежемесячный научно-методический журнал </a:t>
            </a:r>
            <a:r>
              <a:rPr lang="ru-RU" b="1" i="1" dirty="0" smtClean="0">
                <a:solidFill>
                  <a:srgbClr val="FF0000"/>
                </a:solidFill>
              </a:rPr>
              <a:t>«Дошкольное воспитание» </a:t>
            </a:r>
            <a:r>
              <a:rPr lang="ru-RU" b="1" dirty="0" smtClean="0">
                <a:solidFill>
                  <a:srgbClr val="7030A0"/>
                </a:solidFill>
              </a:rPr>
              <a:t>(1928 г.);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«Программа работы детского сада» </a:t>
            </a:r>
            <a:r>
              <a:rPr lang="ru-RU" b="1" dirty="0" smtClean="0">
                <a:solidFill>
                  <a:srgbClr val="7030A0"/>
                </a:solidFill>
              </a:rPr>
              <a:t>(1934 г.);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«Устав детского сада», «Руководство для воспитателей детского сада» </a:t>
            </a:r>
            <a:r>
              <a:rPr lang="ru-RU" b="1" dirty="0" smtClean="0">
                <a:solidFill>
                  <a:srgbClr val="7030A0"/>
                </a:solidFill>
              </a:rPr>
              <a:t>(1938 г.);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типовые штаты для детских садов всех видов и ведомств </a:t>
            </a:r>
            <a:r>
              <a:rPr lang="ru-RU" b="1" dirty="0" smtClean="0">
                <a:solidFill>
                  <a:srgbClr val="7030A0"/>
                </a:solidFill>
              </a:rPr>
              <a:t>(1939 г.);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новый вид дошкольного образовательного учреждения — </a:t>
            </a:r>
            <a:r>
              <a:rPr lang="ru-RU" b="1" u="sng" dirty="0" smtClean="0">
                <a:hlinkClick r:id="rId2" tooltip="Ясли"/>
              </a:rPr>
              <a:t>ясли-сад</a:t>
            </a:r>
            <a:r>
              <a:rPr lang="ru-RU" u="sng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(1959 г.);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комплексная программа воспитания в детском саду -  единый обязательный документ в работе дошкольных учреждений страны </a:t>
            </a:r>
            <a:r>
              <a:rPr lang="ru-RU" b="1" dirty="0" smtClean="0">
                <a:solidFill>
                  <a:srgbClr val="7030A0"/>
                </a:solidFill>
              </a:rPr>
              <a:t>(начало 60-х гг.)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88913"/>
          <a:ext cx="8712968" cy="647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34055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Типовая программа воспитания и обучения в детском саду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(1984 г.);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«Концепция дошкольного воспитания»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(1989);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охват детей учреждениями общественного дошкольного воспитания в Российской Федерации составил примерно 70%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(1990 г.);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«Временное положение о дошкольных учреждениях» 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(1991 г.);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06704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Василевская\Desktop\детсад\исто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80645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5"/>
            <a:ext cx="8686800" cy="593725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Инновационные изменения на разных уровнях организации дошкольной образовательной системы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На социальном уровне</a:t>
            </a:r>
            <a:r>
              <a:rPr lang="ru-RU" sz="3300" dirty="0" smtClean="0">
                <a:solidFill>
                  <a:srgbClr val="7030A0"/>
                </a:solidFill>
              </a:rPr>
              <a:t> :</a:t>
            </a:r>
            <a:r>
              <a:rPr lang="ru-RU" sz="3300" dirty="0" smtClean="0"/>
              <a:t>трансформация </a:t>
            </a:r>
            <a:r>
              <a:rPr lang="ru-RU" sz="3300" i="1" dirty="0" smtClean="0"/>
              <a:t>«общественного дошкольного воспитания</a:t>
            </a:r>
            <a:r>
              <a:rPr lang="ru-RU" sz="3300" dirty="0" smtClean="0"/>
              <a:t>» в </a:t>
            </a:r>
            <a:r>
              <a:rPr lang="ru-RU" sz="3300" i="1" dirty="0" smtClean="0"/>
              <a:t>«дошкольное образование»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На финансово-экономическом уровне</a:t>
            </a:r>
            <a:r>
              <a:rPr lang="ru-RU" sz="3300" dirty="0" smtClean="0">
                <a:solidFill>
                  <a:srgbClr val="7030A0"/>
                </a:solidFill>
              </a:rPr>
              <a:t>: </a:t>
            </a:r>
            <a:r>
              <a:rPr lang="ru-RU" sz="3300" dirty="0" smtClean="0"/>
              <a:t>свертывание поддержки дошкольной образовательной системы со стороны федерального бюджета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На организационном уровне</a:t>
            </a:r>
            <a:r>
              <a:rPr lang="ru-RU" sz="3300" dirty="0" smtClean="0">
                <a:solidFill>
                  <a:srgbClr val="7030A0"/>
                </a:solidFill>
              </a:rPr>
              <a:t> : </a:t>
            </a:r>
            <a:r>
              <a:rPr lang="ru-RU" sz="3300" dirty="0" smtClean="0"/>
              <a:t>смена</a:t>
            </a:r>
            <a:r>
              <a:rPr lang="ru-RU" sz="3300" i="1" dirty="0" smtClean="0"/>
              <a:t>«детского сада»</a:t>
            </a:r>
            <a:r>
              <a:rPr lang="ru-RU" sz="3300" dirty="0" smtClean="0"/>
              <a:t> разными видами и типами </a:t>
            </a:r>
            <a:r>
              <a:rPr lang="ru-RU" sz="3300" i="1" dirty="0" smtClean="0"/>
              <a:t>дошкольных учреждений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На программно-методическом уровне</a:t>
            </a:r>
            <a:r>
              <a:rPr lang="ru-RU" sz="3300" dirty="0" smtClean="0">
                <a:solidFill>
                  <a:srgbClr val="7030A0"/>
                </a:solidFill>
              </a:rPr>
              <a:t> : </a:t>
            </a:r>
            <a:r>
              <a:rPr lang="ru-RU" sz="3300" dirty="0" smtClean="0"/>
              <a:t>смена типовой программы вариативными</a:t>
            </a:r>
            <a:r>
              <a:rPr lang="ru-RU" sz="3300" i="1" dirty="0" smtClean="0"/>
              <a:t> </a:t>
            </a:r>
            <a:r>
              <a:rPr lang="ru-RU" sz="33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3"/>
            <a:ext cx="8686800" cy="5865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60350"/>
          <a:ext cx="8429684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423"/>
                <a:gridCol w="3854261"/>
              </a:tblGrid>
              <a:tr h="6408712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Новая модель системы образования :</a:t>
                      </a:r>
                    </a:p>
                    <a:p>
                      <a:endParaRPr kumimoji="0" lang="ru-RU" sz="2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преобразование</a:t>
                      </a:r>
                      <a:r>
                        <a:rPr kumimoji="0" lang="ru-RU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единой</a:t>
                      </a:r>
                      <a:r>
                        <a:rPr kumimoji="0" lang="ru-RU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«общественного дошкольного воспитания» в подлинную систему дошкольного образования, как исходную, полноправную и неотъемлемую ступень общего образования. 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Василевская\Desktop\детсад\3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04813"/>
            <a:ext cx="38925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1590</Words>
  <Application>Microsoft Office PowerPoint</Application>
  <PresentationFormat>Экран (4:3)</PresentationFormat>
  <Paragraphs>133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Franklin Gothic Medium</vt:lpstr>
      <vt:lpstr>Franklin Gothic Book</vt:lpstr>
      <vt:lpstr>Wingdings 2</vt:lpstr>
      <vt:lpstr>Calibri</vt:lpstr>
      <vt:lpstr>Wingdings</vt:lpstr>
      <vt:lpstr>Aharoni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  как ступень в системе общего образования</dc:title>
  <dc:creator>Василевская</dc:creator>
  <cp:lastModifiedBy>юленька</cp:lastModifiedBy>
  <cp:revision>62</cp:revision>
  <dcterms:created xsi:type="dcterms:W3CDTF">2009-05-04T16:59:03Z</dcterms:created>
  <dcterms:modified xsi:type="dcterms:W3CDTF">2012-11-09T08:19:48Z</dcterms:modified>
</cp:coreProperties>
</file>